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414" r:id="rId13"/>
    <p:sldId id="415" r:id="rId14"/>
    <p:sldId id="416" r:id="rId15"/>
    <p:sldId id="417" r:id="rId16"/>
    <p:sldId id="29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FF"/>
    <a:srgbClr val="FF6600"/>
    <a:srgbClr val="FF9933"/>
    <a:srgbClr val="FFFF66"/>
    <a:srgbClr val="FFFFCC"/>
    <a:srgbClr val="CCECFF"/>
    <a:srgbClr val="FFCCFF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0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704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46014F83-F087-4D70-9812-45216A45C6CC}" type="slidenum">
              <a:rPr lang="en-US" altLang="th-TH"/>
              <a:pPr/>
              <a:t>‹#›</a:t>
            </a:fld>
            <a:endParaRPr lang="en-US" altLang="th-TH"/>
          </a:p>
        </p:txBody>
      </p:sp>
    </p:spTree>
    <p:extLst>
      <p:ext uri="{BB962C8B-B14F-4D97-AF65-F5344CB8AC3E}">
        <p14:creationId xmlns:p14="http://schemas.microsoft.com/office/powerpoint/2010/main" val="104457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1464" y="2314347"/>
            <a:ext cx="10441160" cy="1143000"/>
          </a:xfrm>
          <a:noFill/>
          <a:ln/>
        </p:spPr>
        <p:txBody>
          <a:bodyPr>
            <a:normAutofit/>
          </a:bodyPr>
          <a:lstStyle/>
          <a:p>
            <a:r>
              <a:rPr lang="en-US" altLang="th-TH" sz="54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Chapter 7 : Risk Analysis and Management</a:t>
            </a:r>
            <a:endParaRPr lang="th-TH" altLang="th-TH" sz="5400" b="1" dirty="0">
              <a:solidFill>
                <a:srgbClr val="FF0066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360" y="4869160"/>
            <a:ext cx="8568952" cy="1988840"/>
          </a:xfrm>
          <a:noFill/>
          <a:ln/>
        </p:spPr>
        <p:txBody>
          <a:bodyPr>
            <a:normAutofit/>
          </a:bodyPr>
          <a:lstStyle/>
          <a:p>
            <a:pPr algn="l"/>
            <a:r>
              <a:rPr lang="en-US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Assit.prof. Juthawut</a:t>
            </a:r>
            <a:r>
              <a:rPr lang="th-TH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 algn="l"/>
            <a:r>
              <a:rPr lang="en-US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of Computer </a:t>
            </a:r>
            <a:r>
              <a:rPr lang="en-US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2000" b="1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l"/>
            <a:r>
              <a:rPr lang="th-TH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 of </a:t>
            </a:r>
            <a:r>
              <a:rPr lang="en-US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 Dusit</a:t>
            </a:r>
            <a:r>
              <a:rPr lang="th-TH" altLang="th-TH" sz="2000" b="1">
                <a:solidFill>
                  <a:schemeClr val="bg2">
                    <a:lumMod val="95000"/>
                    <a:lumOff val="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University</a:t>
            </a:r>
            <a:endParaRPr lang="th-TH" altLang="th-TH" sz="2000" b="1" dirty="0">
              <a:solidFill>
                <a:schemeClr val="bg2">
                  <a:lumMod val="95000"/>
                  <a:lumOff val="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AD496A-BED5-9B04-78B5-E5431E345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24" y="3493170"/>
            <a:ext cx="4038600" cy="2800350"/>
          </a:xfrm>
          <a:prstGeom prst="rect">
            <a:avLst/>
          </a:prstGeom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35197" y="1844824"/>
            <a:ext cx="3810000" cy="38267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Risk resolving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Risk documentation</a:t>
            </a:r>
          </a:p>
        </p:txBody>
      </p:sp>
      <p:graphicFrame>
        <p:nvGraphicFramePr>
          <p:cNvPr id="14343" name="Object 7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2659512345"/>
              </p:ext>
            </p:extLst>
          </p:nvPr>
        </p:nvGraphicFramePr>
        <p:xfrm>
          <a:off x="4098690" y="1268759"/>
          <a:ext cx="5525701" cy="4751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772427" imgH="3723810" progId="Paint.Picture">
                  <p:embed/>
                </p:oleObj>
              </mc:Choice>
              <mc:Fallback>
                <p:oleObj r:id="rId2" imgW="3772427" imgH="3723810" progId="Paint.Picture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690" y="1268759"/>
                        <a:ext cx="5525701" cy="4751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024191" y="5977116"/>
            <a:ext cx="320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management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55440" y="1019055"/>
            <a:ext cx="38884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th-TH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management </a:t>
            </a:r>
          </a:p>
        </p:txBody>
      </p:sp>
    </p:spTree>
    <p:extLst>
      <p:ext uri="{BB962C8B-B14F-4D97-AF65-F5344CB8AC3E}">
        <p14:creationId xmlns:p14="http://schemas.microsoft.com/office/powerpoint/2010/main" val="3731209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Levels of risk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Disaster management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Repair on failure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Risk mitigation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Prevention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Eliminate root cause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69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Finance and risk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Risk management poses extra expenses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Do we need this expense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Medical insurance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Spend on avoiding or solving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35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How much to spend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Risk exposure is considered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Is the risk exposure acceptable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Price versus budget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Which option to chose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Cost</a:t>
            </a:r>
          </a:p>
          <a:p>
            <a:pPr lvl="1"/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Risk</a:t>
            </a:r>
          </a:p>
          <a:p>
            <a:pPr lvl="1">
              <a:buFont typeface="Wingdings" pitchFamily="2" charset="2"/>
              <a:buNone/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254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588232"/>
            <a:ext cx="7793037" cy="1143000"/>
          </a:xfrm>
        </p:spPr>
        <p:txBody>
          <a:bodyPr>
            <a:normAutofit/>
          </a:bodyPr>
          <a:lstStyle/>
          <a:p>
            <a:r>
              <a:rPr lang="en-US" altLang="th-TH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efficient frontier 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838700" y="2514600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graphicFrame>
        <p:nvGraphicFramePr>
          <p:cNvPr id="18439" name="Object 7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231773553"/>
              </p:ext>
            </p:extLst>
          </p:nvPr>
        </p:nvGraphicFramePr>
        <p:xfrm>
          <a:off x="1847528" y="2132855"/>
          <a:ext cx="7943529" cy="4150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95238" imgH="2542857" progId="Paint.Picture">
                  <p:embed/>
                </p:oleObj>
              </mc:Choice>
              <mc:Fallback>
                <p:oleObj r:id="rId2" imgW="3895238" imgH="2542857" progId="Paint.Picture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528" y="2132855"/>
                        <a:ext cx="7943529" cy="4150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430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Managing risk is important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Correct quantification gives correct picture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Risk management with over all project view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Balance between cost and risk</a:t>
            </a:r>
          </a:p>
        </p:txBody>
      </p:sp>
    </p:spTree>
    <p:extLst>
      <p:ext uri="{BB962C8B-B14F-4D97-AF65-F5344CB8AC3E}">
        <p14:creationId xmlns:p14="http://schemas.microsoft.com/office/powerpoint/2010/main" val="2233629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project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Vague requirement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User not sure of needs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Huge number of people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Large number of resources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Time span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Requirement changes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5125" name="Picture 5" descr="C:\Program Files\Common Files\Microsoft Shared\Clipart\cagcat50\bd06663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2133600"/>
            <a:ext cx="1928813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341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Core Risks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Ambitious time plan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Ambiguity in requirement	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Requirement creep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Team turnout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Performance variance</a:t>
            </a:r>
          </a:p>
        </p:txBody>
      </p:sp>
      <p:pic>
        <p:nvPicPr>
          <p:cNvPr id="1028" name="Picture 4" descr="C:\Program Files\Common Files\Microsoft Shared\Clipart\cagcat50\pe01496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4" y="1905000"/>
            <a:ext cx="2632075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7848600" y="5181601"/>
            <a:ext cx="2514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th-TH" sz="2400" b="1" dirty="0"/>
              <a:t>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304175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risk category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Project risk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Process risk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Product risk</a:t>
            </a:r>
          </a:p>
        </p:txBody>
      </p:sp>
    </p:spTree>
    <p:extLst>
      <p:ext uri="{BB962C8B-B14F-4D97-AF65-F5344CB8AC3E}">
        <p14:creationId xmlns:p14="http://schemas.microsoft.com/office/powerpoint/2010/main" val="390622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management process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Risk identification</a:t>
            </a:r>
          </a:p>
          <a:p>
            <a:pPr marL="0" indent="0"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Risk analysis</a:t>
            </a:r>
          </a:p>
          <a:p>
            <a:pPr marL="0" indent="0"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Risk planning</a:t>
            </a:r>
          </a:p>
          <a:p>
            <a:pPr marL="0" indent="0"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Risk monitoring</a:t>
            </a:r>
          </a:p>
          <a:p>
            <a:pPr marL="0" indent="0">
              <a:buNone/>
            </a:pPr>
            <a:r>
              <a:rPr lang="en-US" alt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Risk resolving</a:t>
            </a:r>
          </a:p>
        </p:txBody>
      </p:sp>
    </p:spTree>
    <p:extLst>
      <p:ext uri="{BB962C8B-B14F-4D97-AF65-F5344CB8AC3E}">
        <p14:creationId xmlns:p14="http://schemas.microsoft.com/office/powerpoint/2010/main" val="379681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identification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Human resource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Organizational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Human resource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Tools</a:t>
            </a:r>
          </a:p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Estimation</a:t>
            </a:r>
          </a:p>
          <a:p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5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Quantification of risk </a:t>
            </a:r>
            <a:endParaRPr lang="en-US" altLang="th-TH" sz="800" b="1" dirty="0">
              <a:solidFill>
                <a:srgbClr val="FF0066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Risk exposure</a:t>
            </a:r>
          </a:p>
          <a:p>
            <a:pPr>
              <a:buFont typeface="Wingdings" pitchFamily="2" charset="2"/>
              <a:buNone/>
            </a:pPr>
            <a:r>
              <a:rPr lang="en-US" alt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RE = Probability * consequence</a:t>
            </a:r>
          </a:p>
        </p:txBody>
      </p:sp>
    </p:spTree>
    <p:extLst>
      <p:ext uri="{BB962C8B-B14F-4D97-AF65-F5344CB8AC3E}">
        <p14:creationId xmlns:p14="http://schemas.microsoft.com/office/powerpoint/2010/main" val="223316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h-TH" sz="40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1845734"/>
            <a:ext cx="10058400" cy="4391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Questions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What is causing the risk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How much will it affect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Are the risks dependent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The probability that it will occur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Is the exposure acceptable</a:t>
            </a:r>
          </a:p>
          <a:p>
            <a:pPr marL="0" indent="0">
              <a:buNone/>
            </a:pPr>
            <a:r>
              <a:rPr lang="en-US" alt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Severity</a:t>
            </a:r>
          </a:p>
          <a:p>
            <a:pPr marL="0" indent="0">
              <a:buNone/>
            </a:pPr>
            <a:r>
              <a:rPr lang="en-US" alt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probability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47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280" y="213685"/>
            <a:ext cx="10058400" cy="1450757"/>
          </a:xfrm>
        </p:spPr>
        <p:txBody>
          <a:bodyPr>
            <a:normAutofit/>
          </a:bodyPr>
          <a:lstStyle/>
          <a:p>
            <a:r>
              <a:rPr lang="en-US" altLang="th-TH" sz="4000" b="1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Risk planning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1772816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Avoidance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Protection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Reduction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Reserves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Transfer	</a:t>
            </a:r>
          </a:p>
        </p:txBody>
      </p:sp>
    </p:spTree>
    <p:extLst>
      <p:ext uri="{BB962C8B-B14F-4D97-AF65-F5344CB8AC3E}">
        <p14:creationId xmlns:p14="http://schemas.microsoft.com/office/powerpoint/2010/main" val="3905731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1278</TotalTime>
  <Words>313</Words>
  <Application>Microsoft Office PowerPoint</Application>
  <PresentationFormat>Widescreen</PresentationFormat>
  <Paragraphs>81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SP SUAN DUSIT</vt:lpstr>
      <vt:lpstr>Wingdings</vt:lpstr>
      <vt:lpstr>Retrospect</vt:lpstr>
      <vt:lpstr>Bitmap Image</vt:lpstr>
      <vt:lpstr>Chapter 7 : Risk Analysis and Management</vt:lpstr>
      <vt:lpstr>Software project</vt:lpstr>
      <vt:lpstr>Core Risks</vt:lpstr>
      <vt:lpstr>Software risk category</vt:lpstr>
      <vt:lpstr>Risk management process</vt:lpstr>
      <vt:lpstr>Risk identification</vt:lpstr>
      <vt:lpstr>Quantification of risk </vt:lpstr>
      <vt:lpstr>Risk analysis</vt:lpstr>
      <vt:lpstr>Risk planning</vt:lpstr>
      <vt:lpstr>PowerPoint Presentation</vt:lpstr>
      <vt:lpstr>Levels of risk</vt:lpstr>
      <vt:lpstr>Finance and risk</vt:lpstr>
      <vt:lpstr>How much to spend</vt:lpstr>
      <vt:lpstr>Risk efficient frontier 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Juthawut Chantaramalee</cp:lastModifiedBy>
  <cp:revision>119</cp:revision>
  <dcterms:created xsi:type="dcterms:W3CDTF">1997-11-07T14:07:18Z</dcterms:created>
  <dcterms:modified xsi:type="dcterms:W3CDTF">2025-03-20T06:51:49Z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